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72" r:id="rId5"/>
    <p:sldId id="280" r:id="rId6"/>
    <p:sldId id="287" r:id="rId7"/>
    <p:sldId id="271" r:id="rId8"/>
    <p:sldId id="274" r:id="rId9"/>
    <p:sldId id="288" r:id="rId10"/>
    <p:sldId id="275" r:id="rId11"/>
    <p:sldId id="289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EB7"/>
    <a:srgbClr val="61D6FE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3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1292" y="3104969"/>
            <a:ext cx="634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科学计算基础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722205" y="4064672"/>
            <a:ext cx="50455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数组运算</a:t>
            </a: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47102" y="1467230"/>
            <a:ext cx="9593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cs typeface="+mn-ea"/>
                <a:sym typeface="+mn-lt"/>
              </a:rPr>
              <a:t>数组与标量的算术运算也会将那个标量值传播到各个元素。当数组进行加、减、乘或除以一个数字时，这些称为标量运算。</a:t>
            </a:r>
            <a:endParaRPr lang="en-US" altLang="zh-CN" sz="2000" dirty="0">
              <a:solidFill>
                <a:srgbClr val="E6E6E6"/>
              </a:solidFill>
              <a:cs typeface="+mn-ea"/>
              <a:sym typeface="+mn-lt"/>
            </a:endParaRP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cs typeface="+mn-ea"/>
                <a:sym typeface="+mn-lt"/>
              </a:rPr>
              <a:t>标量运算会产生一个与数组具有相同行和列的新矩阵，其原始矩阵的每个元素都被相加、相减、相乘或者相除。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4831C-1EFD-241E-9128-ECDDC8A5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88" y="3820191"/>
            <a:ext cx="7108421" cy="18075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862279" y="1201803"/>
            <a:ext cx="5473890" cy="5278881"/>
            <a:chOff x="1589883" y="2073759"/>
            <a:chExt cx="3964461" cy="1735761"/>
          </a:xfrm>
        </p:grpSpPr>
        <p:sp>
          <p:nvSpPr>
            <p:cNvPr id="17" name="矩形 16"/>
            <p:cNvSpPr/>
            <p:nvPr/>
          </p:nvSpPr>
          <p:spPr>
            <a:xfrm>
              <a:off x="1589883" y="2073759"/>
              <a:ext cx="3964461" cy="1735761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"/>
            <p:cNvSpPr txBox="1">
              <a:spLocks noChangeArrowheads="1"/>
            </p:cNvSpPr>
            <p:nvPr/>
          </p:nvSpPr>
          <p:spPr bwMode="auto">
            <a:xfrm>
              <a:off x="1812271" y="2073759"/>
              <a:ext cx="3471544" cy="173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>
                  <a:solidFill>
                    <a:schemeClr val="tx1"/>
                  </a:solidFill>
                  <a:latin typeface="等线" charset="-122"/>
                  <a:ea typeface="宋体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data1 = np.array([[1, 2, 3], [4, 5, 6]])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data2 = 10</a:t>
              </a: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数组相加</a:t>
              </a:r>
              <a:endParaRPr lang="en-US" altLang="zh-CN" sz="227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data1+data2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数组相减</a:t>
              </a:r>
              <a:endParaRPr lang="en-US" altLang="zh-CN" sz="227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data1- data2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数组相乘</a:t>
              </a:r>
              <a:endParaRPr lang="en-US" altLang="zh-CN" sz="227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data1*data2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数组相除</a:t>
              </a:r>
              <a:endParaRPr lang="en-US" altLang="zh-CN" sz="227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data1/ data2</a:t>
              </a:r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7643230" y="3251188"/>
            <a:ext cx="2872370" cy="854775"/>
          </a:xfrm>
          <a:prstGeom prst="wedgeRoundRectCallout">
            <a:avLst>
              <a:gd name="adj1" fmla="val -103294"/>
              <a:gd name="adj2" fmla="val 38036"/>
              <a:gd name="adj3" fmla="val 16667"/>
            </a:avLst>
          </a:prstGeom>
          <a:solidFill>
            <a:srgbClr val="128EB7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array([[-9, -8, -7],</a:t>
            </a:r>
          </a:p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[-6, -5, -4]])</a:t>
            </a:r>
            <a:endParaRPr lang="zh-CN" altLang="zh-CN" b="1" kern="0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7643230" y="2125932"/>
            <a:ext cx="2872370" cy="803077"/>
          </a:xfrm>
          <a:prstGeom prst="wedgeRoundRectCallout">
            <a:avLst>
              <a:gd name="adj1" fmla="val -101553"/>
              <a:gd name="adj2" fmla="val 41013"/>
              <a:gd name="adj3" fmla="val 16667"/>
            </a:avLst>
          </a:prstGeom>
          <a:solidFill>
            <a:srgbClr val="128EB7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array([[11, 12, 13],</a:t>
            </a:r>
          </a:p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[14, 15, 16]])</a:t>
            </a:r>
            <a:endParaRPr lang="zh-CN" altLang="zh-CN" b="1" kern="0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7643228" y="4442430"/>
            <a:ext cx="2872371" cy="751038"/>
          </a:xfrm>
          <a:prstGeom prst="wedgeRoundRectCallout">
            <a:avLst>
              <a:gd name="adj1" fmla="val -104302"/>
              <a:gd name="adj2" fmla="val 38031"/>
              <a:gd name="adj3" fmla="val 16667"/>
            </a:avLst>
          </a:prstGeom>
          <a:solidFill>
            <a:srgbClr val="128EB7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array([[10, 20, 30],</a:t>
            </a:r>
          </a:p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[40, 50, 60]])</a:t>
            </a:r>
            <a:endParaRPr lang="zh-CN" altLang="zh-CN" b="1" kern="0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7643228" y="5501359"/>
            <a:ext cx="2830511" cy="849842"/>
          </a:xfrm>
          <a:prstGeom prst="wedgeRoundRectCallout">
            <a:avLst>
              <a:gd name="adj1" fmla="val -104223"/>
              <a:gd name="adj2" fmla="val 23888"/>
              <a:gd name="adj3" fmla="val 16667"/>
            </a:avLst>
          </a:prstGeom>
          <a:solidFill>
            <a:srgbClr val="128EB7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array([[0.1, 0.2, 0.3],</a:t>
            </a:r>
          </a:p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[0.4, 0.5, 0.6]])</a:t>
            </a:r>
            <a:endParaRPr lang="zh-CN" altLang="zh-CN" b="1" kern="0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2191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4065" y="4323339"/>
            <a:ext cx="4628863" cy="858624"/>
            <a:chOff x="8707033" y="2937805"/>
            <a:chExt cx="4929551" cy="914400"/>
          </a:xfrm>
        </p:grpSpPr>
        <p:sp>
          <p:nvSpPr>
            <p:cNvPr id="23" name="文本框 22"/>
            <p:cNvSpPr txBox="1"/>
            <p:nvPr/>
          </p:nvSpPr>
          <p:spPr>
            <a:xfrm>
              <a:off x="9887895" y="3133396"/>
              <a:ext cx="3748689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数组与标量间的运算</a:t>
              </a:r>
            </a:p>
          </p:txBody>
        </p:sp>
        <p:sp>
          <p:nvSpPr>
            <p:cNvPr id="16" name="原创设计师QQ69613753    _12"/>
            <p:cNvSpPr/>
            <p:nvPr/>
          </p:nvSpPr>
          <p:spPr>
            <a:xfrm>
              <a:off x="8707033" y="293780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3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8900000">
              <a:off x="8792669" y="302687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1424836"/>
            <a:ext cx="3717494" cy="858624"/>
            <a:chOff x="1991600" y="2901222"/>
            <a:chExt cx="3958981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60" y="3108242"/>
              <a:ext cx="2788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矢量化运算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2805236"/>
            <a:ext cx="2902638" cy="858624"/>
            <a:chOff x="5173118" y="2883412"/>
            <a:chExt cx="3091193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408058" y="3081242"/>
              <a:ext cx="1856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数组广播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911394" y="2640906"/>
            <a:ext cx="515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矢量化运算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1"/>
          <p:cNvSpPr>
            <a:spLocks noEditPoints="1"/>
          </p:cNvSpPr>
          <p:nvPr/>
        </p:nvSpPr>
        <p:spPr bwMode="auto">
          <a:xfrm>
            <a:off x="1087117" y="2851405"/>
            <a:ext cx="1063260" cy="1516058"/>
          </a:xfrm>
          <a:custGeom>
            <a:avLst/>
            <a:gdLst>
              <a:gd name="T0" fmla="*/ 8 w 348"/>
              <a:gd name="T1" fmla="*/ 0 h 414"/>
              <a:gd name="T2" fmla="*/ 0 w 348"/>
              <a:gd name="T3" fmla="*/ 406 h 414"/>
              <a:gd name="T4" fmla="*/ 340 w 348"/>
              <a:gd name="T5" fmla="*/ 414 h 414"/>
              <a:gd name="T6" fmla="*/ 348 w 348"/>
              <a:gd name="T7" fmla="*/ 8 h 414"/>
              <a:gd name="T8" fmla="*/ 333 w 348"/>
              <a:gd name="T9" fmla="*/ 399 h 414"/>
              <a:gd name="T10" fmla="*/ 15 w 348"/>
              <a:gd name="T11" fmla="*/ 15 h 414"/>
              <a:gd name="T12" fmla="*/ 333 w 348"/>
              <a:gd name="T13" fmla="*/ 399 h 414"/>
              <a:gd name="T14" fmla="*/ 33 w 348"/>
              <a:gd name="T15" fmla="*/ 43 h 414"/>
              <a:gd name="T16" fmla="*/ 307 w 348"/>
              <a:gd name="T17" fmla="*/ 36 h 414"/>
              <a:gd name="T18" fmla="*/ 315 w 348"/>
              <a:gd name="T19" fmla="*/ 104 h 414"/>
              <a:gd name="T20" fmla="*/ 41 w 348"/>
              <a:gd name="T21" fmla="*/ 111 h 414"/>
              <a:gd name="T22" fmla="*/ 108 w 348"/>
              <a:gd name="T23" fmla="*/ 141 h 414"/>
              <a:gd name="T24" fmla="*/ 123 w 348"/>
              <a:gd name="T25" fmla="*/ 203 h 414"/>
              <a:gd name="T26" fmla="*/ 53 w 348"/>
              <a:gd name="T27" fmla="*/ 210 h 414"/>
              <a:gd name="T28" fmla="*/ 108 w 348"/>
              <a:gd name="T29" fmla="*/ 195 h 414"/>
              <a:gd name="T30" fmla="*/ 198 w 348"/>
              <a:gd name="T31" fmla="*/ 141 h 414"/>
              <a:gd name="T32" fmla="*/ 212 w 348"/>
              <a:gd name="T33" fmla="*/ 203 h 414"/>
              <a:gd name="T34" fmla="*/ 143 w 348"/>
              <a:gd name="T35" fmla="*/ 210 h 414"/>
              <a:gd name="T36" fmla="*/ 198 w 348"/>
              <a:gd name="T37" fmla="*/ 195 h 414"/>
              <a:gd name="T38" fmla="*/ 287 w 348"/>
              <a:gd name="T39" fmla="*/ 141 h 414"/>
              <a:gd name="T40" fmla="*/ 302 w 348"/>
              <a:gd name="T41" fmla="*/ 203 h 414"/>
              <a:gd name="T42" fmla="*/ 233 w 348"/>
              <a:gd name="T43" fmla="*/ 210 h 414"/>
              <a:gd name="T44" fmla="*/ 287 w 348"/>
              <a:gd name="T45" fmla="*/ 195 h 414"/>
              <a:gd name="T46" fmla="*/ 108 w 348"/>
              <a:gd name="T47" fmla="*/ 314 h 414"/>
              <a:gd name="T48" fmla="*/ 123 w 348"/>
              <a:gd name="T49" fmla="*/ 376 h 414"/>
              <a:gd name="T50" fmla="*/ 53 w 348"/>
              <a:gd name="T51" fmla="*/ 384 h 414"/>
              <a:gd name="T52" fmla="*/ 108 w 348"/>
              <a:gd name="T53" fmla="*/ 369 h 414"/>
              <a:gd name="T54" fmla="*/ 198 w 348"/>
              <a:gd name="T55" fmla="*/ 314 h 414"/>
              <a:gd name="T56" fmla="*/ 212 w 348"/>
              <a:gd name="T57" fmla="*/ 376 h 414"/>
              <a:gd name="T58" fmla="*/ 143 w 348"/>
              <a:gd name="T59" fmla="*/ 384 h 414"/>
              <a:gd name="T60" fmla="*/ 198 w 348"/>
              <a:gd name="T61" fmla="*/ 369 h 414"/>
              <a:gd name="T62" fmla="*/ 287 w 348"/>
              <a:gd name="T63" fmla="*/ 314 h 414"/>
              <a:gd name="T64" fmla="*/ 302 w 348"/>
              <a:gd name="T65" fmla="*/ 376 h 414"/>
              <a:gd name="T66" fmla="*/ 233 w 348"/>
              <a:gd name="T67" fmla="*/ 384 h 414"/>
              <a:gd name="T68" fmla="*/ 287 w 348"/>
              <a:gd name="T69" fmla="*/ 369 h 414"/>
              <a:gd name="T70" fmla="*/ 108 w 348"/>
              <a:gd name="T71" fmla="*/ 227 h 414"/>
              <a:gd name="T72" fmla="*/ 123 w 348"/>
              <a:gd name="T73" fmla="*/ 289 h 414"/>
              <a:gd name="T74" fmla="*/ 53 w 348"/>
              <a:gd name="T75" fmla="*/ 297 h 414"/>
              <a:gd name="T76" fmla="*/ 108 w 348"/>
              <a:gd name="T77" fmla="*/ 282 h 414"/>
              <a:gd name="T78" fmla="*/ 198 w 348"/>
              <a:gd name="T79" fmla="*/ 227 h 414"/>
              <a:gd name="T80" fmla="*/ 212 w 348"/>
              <a:gd name="T81" fmla="*/ 289 h 414"/>
              <a:gd name="T82" fmla="*/ 143 w 348"/>
              <a:gd name="T83" fmla="*/ 297 h 414"/>
              <a:gd name="T84" fmla="*/ 198 w 348"/>
              <a:gd name="T85" fmla="*/ 282 h 414"/>
              <a:gd name="T86" fmla="*/ 287 w 348"/>
              <a:gd name="T87" fmla="*/ 227 h 414"/>
              <a:gd name="T88" fmla="*/ 302 w 348"/>
              <a:gd name="T89" fmla="*/ 289 h 414"/>
              <a:gd name="T90" fmla="*/ 233 w 348"/>
              <a:gd name="T91" fmla="*/ 297 h 414"/>
              <a:gd name="T92" fmla="*/ 287 w 348"/>
              <a:gd name="T93" fmla="*/ 28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8" h="414">
                <a:moveTo>
                  <a:pt x="3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4" y="414"/>
                  <a:pt x="8" y="414"/>
                </a:cubicBezTo>
                <a:cubicBezTo>
                  <a:pt x="340" y="414"/>
                  <a:pt x="340" y="414"/>
                  <a:pt x="340" y="414"/>
                </a:cubicBezTo>
                <a:cubicBezTo>
                  <a:pt x="344" y="414"/>
                  <a:pt x="348" y="410"/>
                  <a:pt x="348" y="406"/>
                </a:cubicBezTo>
                <a:cubicBezTo>
                  <a:pt x="348" y="8"/>
                  <a:pt x="348" y="8"/>
                  <a:pt x="348" y="8"/>
                </a:cubicBezTo>
                <a:cubicBezTo>
                  <a:pt x="348" y="4"/>
                  <a:pt x="344" y="0"/>
                  <a:pt x="340" y="0"/>
                </a:cubicBezTo>
                <a:close/>
                <a:moveTo>
                  <a:pt x="333" y="399"/>
                </a:moveTo>
                <a:cubicBezTo>
                  <a:pt x="15" y="399"/>
                  <a:pt x="15" y="399"/>
                  <a:pt x="15" y="399"/>
                </a:cubicBezTo>
                <a:cubicBezTo>
                  <a:pt x="15" y="15"/>
                  <a:pt x="15" y="15"/>
                  <a:pt x="15" y="15"/>
                </a:cubicBezTo>
                <a:cubicBezTo>
                  <a:pt x="333" y="15"/>
                  <a:pt x="333" y="15"/>
                  <a:pt x="333" y="15"/>
                </a:cubicBezTo>
                <a:lnTo>
                  <a:pt x="333" y="399"/>
                </a:lnTo>
                <a:close/>
                <a:moveTo>
                  <a:pt x="33" y="104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39"/>
                  <a:pt x="37" y="36"/>
                  <a:pt x="41" y="36"/>
                </a:cubicBezTo>
                <a:cubicBezTo>
                  <a:pt x="307" y="36"/>
                  <a:pt x="307" y="36"/>
                  <a:pt x="307" y="36"/>
                </a:cubicBezTo>
                <a:cubicBezTo>
                  <a:pt x="311" y="36"/>
                  <a:pt x="315" y="39"/>
                  <a:pt x="315" y="43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108"/>
                  <a:pt x="311" y="111"/>
                  <a:pt x="30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7" y="111"/>
                  <a:pt x="33" y="108"/>
                  <a:pt x="33" y="104"/>
                </a:cubicBezTo>
                <a:close/>
                <a:moveTo>
                  <a:pt x="108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3" y="203"/>
                  <a:pt x="123" y="203"/>
                  <a:pt x="123" y="203"/>
                </a:cubicBezTo>
                <a:cubicBezTo>
                  <a:pt x="123" y="207"/>
                  <a:pt x="119" y="210"/>
                  <a:pt x="115" y="210"/>
                </a:cubicBezTo>
                <a:cubicBezTo>
                  <a:pt x="53" y="210"/>
                  <a:pt x="53" y="210"/>
                  <a:pt x="53" y="210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108" y="195"/>
                  <a:pt x="108" y="195"/>
                  <a:pt x="108" y="195"/>
                </a:cubicBezTo>
                <a:lnTo>
                  <a:pt x="108" y="141"/>
                </a:lnTo>
                <a:close/>
                <a:moveTo>
                  <a:pt x="198" y="141"/>
                </a:moveTo>
                <a:cubicBezTo>
                  <a:pt x="212" y="141"/>
                  <a:pt x="212" y="141"/>
                  <a:pt x="212" y="14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2" y="207"/>
                  <a:pt x="209" y="210"/>
                  <a:pt x="205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195"/>
                  <a:pt x="143" y="195"/>
                  <a:pt x="143" y="195"/>
                </a:cubicBezTo>
                <a:cubicBezTo>
                  <a:pt x="198" y="195"/>
                  <a:pt x="198" y="195"/>
                  <a:pt x="198" y="195"/>
                </a:cubicBezTo>
                <a:lnTo>
                  <a:pt x="198" y="141"/>
                </a:lnTo>
                <a:close/>
                <a:moveTo>
                  <a:pt x="287" y="141"/>
                </a:moveTo>
                <a:cubicBezTo>
                  <a:pt x="302" y="141"/>
                  <a:pt x="302" y="141"/>
                  <a:pt x="302" y="141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2" y="207"/>
                  <a:pt x="299" y="210"/>
                  <a:pt x="295" y="210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3" y="195"/>
                  <a:pt x="233" y="195"/>
                  <a:pt x="233" y="195"/>
                </a:cubicBezTo>
                <a:cubicBezTo>
                  <a:pt x="287" y="195"/>
                  <a:pt x="287" y="195"/>
                  <a:pt x="287" y="195"/>
                </a:cubicBezTo>
                <a:lnTo>
                  <a:pt x="287" y="141"/>
                </a:lnTo>
                <a:close/>
                <a:moveTo>
                  <a:pt x="108" y="314"/>
                </a:moveTo>
                <a:cubicBezTo>
                  <a:pt x="123" y="314"/>
                  <a:pt x="123" y="314"/>
                  <a:pt x="123" y="314"/>
                </a:cubicBezTo>
                <a:cubicBezTo>
                  <a:pt x="123" y="376"/>
                  <a:pt x="123" y="376"/>
                  <a:pt x="123" y="376"/>
                </a:cubicBezTo>
                <a:cubicBezTo>
                  <a:pt x="123" y="380"/>
                  <a:pt x="119" y="384"/>
                  <a:pt x="115" y="384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108" y="369"/>
                  <a:pt x="108" y="369"/>
                  <a:pt x="108" y="369"/>
                </a:cubicBezTo>
                <a:lnTo>
                  <a:pt x="108" y="314"/>
                </a:lnTo>
                <a:close/>
                <a:moveTo>
                  <a:pt x="198" y="314"/>
                </a:moveTo>
                <a:cubicBezTo>
                  <a:pt x="212" y="314"/>
                  <a:pt x="212" y="314"/>
                  <a:pt x="212" y="314"/>
                </a:cubicBezTo>
                <a:cubicBezTo>
                  <a:pt x="212" y="376"/>
                  <a:pt x="212" y="376"/>
                  <a:pt x="212" y="376"/>
                </a:cubicBezTo>
                <a:cubicBezTo>
                  <a:pt x="212" y="380"/>
                  <a:pt x="209" y="384"/>
                  <a:pt x="205" y="384"/>
                </a:cubicBezTo>
                <a:cubicBezTo>
                  <a:pt x="143" y="384"/>
                  <a:pt x="143" y="384"/>
                  <a:pt x="143" y="384"/>
                </a:cubicBezTo>
                <a:cubicBezTo>
                  <a:pt x="143" y="369"/>
                  <a:pt x="143" y="369"/>
                  <a:pt x="143" y="369"/>
                </a:cubicBezTo>
                <a:cubicBezTo>
                  <a:pt x="198" y="369"/>
                  <a:pt x="198" y="369"/>
                  <a:pt x="198" y="369"/>
                </a:cubicBezTo>
                <a:lnTo>
                  <a:pt x="198" y="314"/>
                </a:lnTo>
                <a:close/>
                <a:moveTo>
                  <a:pt x="287" y="314"/>
                </a:moveTo>
                <a:cubicBezTo>
                  <a:pt x="302" y="314"/>
                  <a:pt x="302" y="314"/>
                  <a:pt x="302" y="314"/>
                </a:cubicBezTo>
                <a:cubicBezTo>
                  <a:pt x="302" y="376"/>
                  <a:pt x="302" y="376"/>
                  <a:pt x="302" y="376"/>
                </a:cubicBezTo>
                <a:cubicBezTo>
                  <a:pt x="302" y="380"/>
                  <a:pt x="299" y="384"/>
                  <a:pt x="295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87" y="369"/>
                  <a:pt x="287" y="369"/>
                  <a:pt x="287" y="369"/>
                </a:cubicBezTo>
                <a:lnTo>
                  <a:pt x="287" y="314"/>
                </a:lnTo>
                <a:close/>
                <a:moveTo>
                  <a:pt x="108" y="227"/>
                </a:moveTo>
                <a:cubicBezTo>
                  <a:pt x="123" y="227"/>
                  <a:pt x="123" y="227"/>
                  <a:pt x="123" y="227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93"/>
                  <a:pt x="119" y="297"/>
                  <a:pt x="115" y="297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53" y="282"/>
                  <a:pt x="53" y="282"/>
                  <a:pt x="53" y="282"/>
                </a:cubicBezTo>
                <a:cubicBezTo>
                  <a:pt x="108" y="282"/>
                  <a:pt x="108" y="282"/>
                  <a:pt x="108" y="282"/>
                </a:cubicBezTo>
                <a:lnTo>
                  <a:pt x="108" y="227"/>
                </a:lnTo>
                <a:close/>
                <a:moveTo>
                  <a:pt x="198" y="227"/>
                </a:moveTo>
                <a:cubicBezTo>
                  <a:pt x="212" y="227"/>
                  <a:pt x="212" y="227"/>
                  <a:pt x="212" y="227"/>
                </a:cubicBezTo>
                <a:cubicBezTo>
                  <a:pt x="212" y="289"/>
                  <a:pt x="212" y="289"/>
                  <a:pt x="212" y="289"/>
                </a:cubicBezTo>
                <a:cubicBezTo>
                  <a:pt x="212" y="293"/>
                  <a:pt x="209" y="297"/>
                  <a:pt x="205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143" y="282"/>
                  <a:pt x="143" y="282"/>
                  <a:pt x="143" y="282"/>
                </a:cubicBezTo>
                <a:cubicBezTo>
                  <a:pt x="198" y="282"/>
                  <a:pt x="198" y="282"/>
                  <a:pt x="198" y="282"/>
                </a:cubicBezTo>
                <a:lnTo>
                  <a:pt x="198" y="227"/>
                </a:lnTo>
                <a:close/>
                <a:moveTo>
                  <a:pt x="287" y="227"/>
                </a:moveTo>
                <a:cubicBezTo>
                  <a:pt x="302" y="227"/>
                  <a:pt x="302" y="227"/>
                  <a:pt x="302" y="227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2" y="293"/>
                  <a:pt x="299" y="297"/>
                  <a:pt x="295" y="297"/>
                </a:cubicBezTo>
                <a:cubicBezTo>
                  <a:pt x="233" y="297"/>
                  <a:pt x="233" y="297"/>
                  <a:pt x="233" y="297"/>
                </a:cubicBezTo>
                <a:cubicBezTo>
                  <a:pt x="233" y="282"/>
                  <a:pt x="233" y="282"/>
                  <a:pt x="233" y="282"/>
                </a:cubicBezTo>
                <a:cubicBezTo>
                  <a:pt x="287" y="282"/>
                  <a:pt x="287" y="282"/>
                  <a:pt x="287" y="282"/>
                </a:cubicBezTo>
                <a:lnTo>
                  <a:pt x="287" y="227"/>
                </a:lnTo>
                <a:close/>
              </a:path>
            </a:pathLst>
          </a:custGeom>
          <a:solidFill>
            <a:srgbClr val="61D6FE"/>
          </a:solidFill>
          <a:ln>
            <a:noFill/>
          </a:ln>
        </p:spPr>
        <p:txBody>
          <a:bodyPr vert="horz" wrap="square" lIns="51428" tIns="25715" rIns="51428" bIns="25715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71509" y="2641807"/>
            <a:ext cx="3884912" cy="192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形状相等的数组之间的任何算术运算都会应用到元素级，即只用于位置相同的元素之间，所得的运算结果组成一个新的数组。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E71099-7576-878E-2BB2-70E6D44A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40" y="1902317"/>
            <a:ext cx="3958322" cy="37045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0631" y="1264859"/>
            <a:ext cx="4746339" cy="4845840"/>
            <a:chOff x="1889988" y="1319434"/>
            <a:chExt cx="4746339" cy="4845840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1159" y="1333288"/>
              <a:ext cx="4347767" cy="4708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data1 = np.array([[1, 2, 3], [4, 5, 6]])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data2 = </a:t>
              </a:r>
              <a:r>
                <a:rPr lang="en-US" altLang="zh-CN" sz="2000" dirty="0" err="1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np.array</a:t>
              </a: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([[1, 2, 3], [4, 5, 6]])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数组相加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data1+data2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数组相减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data1- data2</a:t>
              </a: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数组相乘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data1*data2</a:t>
              </a: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#</a:t>
              </a: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数组相除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data1/ data2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319434"/>
              <a:ext cx="4746339" cy="4845840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圆角矩形标注 11">
            <a:extLst>
              <a:ext uri="{FF2B5EF4-FFF2-40B4-BE49-F238E27FC236}">
                <a16:creationId xmlns:a16="http://schemas.microsoft.com/office/drawing/2014/main" id="{74C2054F-80A9-4640-859B-6A37155AA7F6}"/>
              </a:ext>
            </a:extLst>
          </p:cNvPr>
          <p:cNvSpPr/>
          <p:nvPr/>
        </p:nvSpPr>
        <p:spPr>
          <a:xfrm>
            <a:off x="7406921" y="3298505"/>
            <a:ext cx="2759520" cy="669395"/>
          </a:xfrm>
          <a:prstGeom prst="wedgeRoundRectCallout">
            <a:avLst>
              <a:gd name="adj1" fmla="val -78260"/>
              <a:gd name="adj2" fmla="val 22750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array([[0, 0, 0],</a:t>
            </a: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[0, 0, 0]])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49" name="圆角矩形标注 12">
            <a:extLst>
              <a:ext uri="{FF2B5EF4-FFF2-40B4-BE49-F238E27FC236}">
                <a16:creationId xmlns:a16="http://schemas.microsoft.com/office/drawing/2014/main" id="{F784A231-A978-4610-B0F8-BFDB4FC195F9}"/>
              </a:ext>
            </a:extLst>
          </p:cNvPr>
          <p:cNvSpPr/>
          <p:nvPr/>
        </p:nvSpPr>
        <p:spPr>
          <a:xfrm>
            <a:off x="7401499" y="2320646"/>
            <a:ext cx="2767738" cy="709582"/>
          </a:xfrm>
          <a:prstGeom prst="wedgeRoundRectCallout">
            <a:avLst>
              <a:gd name="adj1" fmla="val -80883"/>
              <a:gd name="adj2" fmla="val 3516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array([[ 2,  4,  6],</a:t>
            </a: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[ 8, 10, 12]])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50" name="圆角矩形标注 13">
            <a:extLst>
              <a:ext uri="{FF2B5EF4-FFF2-40B4-BE49-F238E27FC236}">
                <a16:creationId xmlns:a16="http://schemas.microsoft.com/office/drawing/2014/main" id="{61E69FA0-82CE-49B7-BBA6-921CA24739B3}"/>
              </a:ext>
            </a:extLst>
          </p:cNvPr>
          <p:cNvSpPr/>
          <p:nvPr/>
        </p:nvSpPr>
        <p:spPr>
          <a:xfrm>
            <a:off x="7356837" y="4225245"/>
            <a:ext cx="2784562" cy="669395"/>
          </a:xfrm>
          <a:prstGeom prst="wedgeRoundRectCallout">
            <a:avLst>
              <a:gd name="adj1" fmla="val -74963"/>
              <a:gd name="adj2" fmla="val 1704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array([[ 1,  4,  9],</a:t>
            </a: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[16, 25, 36]])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51" name="圆角矩形标注 14">
            <a:extLst>
              <a:ext uri="{FF2B5EF4-FFF2-40B4-BE49-F238E27FC236}">
                <a16:creationId xmlns:a16="http://schemas.microsoft.com/office/drawing/2014/main" id="{AC2CDE73-A65D-4D53-AA9C-4EF88CF9D3F4}"/>
              </a:ext>
            </a:extLst>
          </p:cNvPr>
          <p:cNvSpPr/>
          <p:nvPr/>
        </p:nvSpPr>
        <p:spPr>
          <a:xfrm>
            <a:off x="7356837" y="5151986"/>
            <a:ext cx="2784562" cy="669395"/>
          </a:xfrm>
          <a:prstGeom prst="wedgeRoundRectCallout">
            <a:avLst>
              <a:gd name="adj1" fmla="val -72609"/>
              <a:gd name="adj2" fmla="val 21880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array([[1., 1., 1.],</a:t>
            </a: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       [1., 1., 1.]])</a:t>
            </a:r>
            <a:endParaRPr kumimoji="0" lang="zh-CN" altLang="zh-CN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760417" y="2639981"/>
            <a:ext cx="573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数组广播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562557" y="1463156"/>
            <a:ext cx="919367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       当形状不相等的数组执行算术计算的时候，就会出现广播机制，该机制会对数组进行扩展，使数组的</a:t>
            </a:r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shape</a:t>
            </a:r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属性值一样，这样就可以进行矢量化运算了。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45768-4840-528B-C4AB-8461DF47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94" y="2923518"/>
            <a:ext cx="6092612" cy="27914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2034867" y="6858000"/>
            <a:ext cx="1903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600010" y="2171792"/>
            <a:ext cx="4019863" cy="567245"/>
            <a:chOff x="1671073" y="1714374"/>
            <a:chExt cx="4019863" cy="567245"/>
          </a:xfrm>
        </p:grpSpPr>
        <p:sp>
          <p:nvSpPr>
            <p:cNvPr id="134" name="Rounded Rectangle 92"/>
            <p:cNvSpPr/>
            <p:nvPr/>
          </p:nvSpPr>
          <p:spPr>
            <a:xfrm>
              <a:off x="1671073" y="1717585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696043" y="1714374"/>
              <a:ext cx="3729021" cy="49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cs typeface="+mn-ea"/>
                  <a:sym typeface="+mn-lt"/>
                </a:rPr>
                <a:t>（</a:t>
              </a:r>
              <a:r>
                <a:rPr lang="en-US" altLang="zh-CN" sz="2000" dirty="0">
                  <a:cs typeface="+mn-ea"/>
                  <a:sym typeface="+mn-lt"/>
                </a:rPr>
                <a:t>1</a:t>
              </a:r>
              <a:r>
                <a:rPr lang="zh-CN" altLang="en-US" sz="2000" dirty="0">
                  <a:cs typeface="+mn-ea"/>
                  <a:sym typeface="+mn-lt"/>
                </a:rPr>
                <a:t>）两个数组的某一维度等长。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578426" y="1301533"/>
            <a:ext cx="614621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400" b="1" dirty="0">
                <a:solidFill>
                  <a:srgbClr val="FFFFFF"/>
                </a:solidFill>
                <a:cs typeface="+mn-ea"/>
                <a:sym typeface="+mn-lt"/>
              </a:rPr>
              <a:t>广播机制需要满足如下任意一个条件即可：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84440" y="2147727"/>
            <a:ext cx="4019863" cy="593173"/>
            <a:chOff x="6855503" y="1690309"/>
            <a:chExt cx="4019863" cy="593173"/>
          </a:xfrm>
        </p:grpSpPr>
        <p:sp>
          <p:nvSpPr>
            <p:cNvPr id="142" name="Rounded Rectangle 92"/>
            <p:cNvSpPr/>
            <p:nvPr/>
          </p:nvSpPr>
          <p:spPr>
            <a:xfrm>
              <a:off x="6855503" y="1719448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867535" y="1690309"/>
              <a:ext cx="3849189" cy="49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cs typeface="+mn-ea"/>
                  <a:sym typeface="+mn-lt"/>
                </a:rPr>
                <a:t>（</a:t>
              </a:r>
              <a:r>
                <a:rPr lang="en-US" altLang="zh-CN" sz="2000" dirty="0">
                  <a:cs typeface="+mn-ea"/>
                  <a:sym typeface="+mn-lt"/>
                </a:rPr>
                <a:t>2</a:t>
              </a:r>
              <a:r>
                <a:rPr lang="zh-CN" altLang="en-US" sz="2000" dirty="0">
                  <a:cs typeface="+mn-ea"/>
                  <a:sym typeface="+mn-lt"/>
                </a:rPr>
                <a:t>）其中一个数组为一维数组。</a:t>
              </a: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224713" y="3896445"/>
            <a:ext cx="6748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400" b="1" dirty="0">
                <a:solidFill>
                  <a:srgbClr val="E6E6E6"/>
                </a:solidFill>
                <a:cs typeface="+mn-ea"/>
                <a:sym typeface="+mn-lt"/>
              </a:rPr>
              <a:t>广播机制需要扩展维度小的数组</a:t>
            </a:r>
            <a:endParaRPr lang="en-US" altLang="zh-CN" sz="2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使得它与维度最大的数组的</a:t>
            </a:r>
            <a:r>
              <a:rPr lang="en-US" altLang="zh-CN" sz="2000" dirty="0">
                <a:solidFill>
                  <a:srgbClr val="FFFFFF"/>
                </a:solidFill>
                <a:cs typeface="+mn-ea"/>
                <a:sym typeface="+mn-lt"/>
              </a:rPr>
              <a:t>shape</a:t>
            </a:r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值相同，以便使用元素级函数或者运算符进行运算。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283500" y="3377366"/>
            <a:ext cx="2566343" cy="2566234"/>
            <a:chOff x="4255300" y="1860398"/>
            <a:chExt cx="3722840" cy="3722682"/>
          </a:xfrm>
        </p:grpSpPr>
        <p:grpSp>
          <p:nvGrpSpPr>
            <p:cNvPr id="19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9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4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0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1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4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6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7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8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3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7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8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9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8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0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1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8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2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3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7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6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0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5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6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5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5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5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77389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063428" y="2768908"/>
            <a:ext cx="7228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数组与标量间的运算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948410" y="3998828"/>
            <a:ext cx="7222693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382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496</Words>
  <Application>Microsoft Office PowerPoint</Application>
  <PresentationFormat>宽屏</PresentationFormat>
  <Paragraphs>64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微软雅黑</vt:lpstr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84</cp:revision>
  <dcterms:created xsi:type="dcterms:W3CDTF">2019-06-28T03:13:00Z</dcterms:created>
  <dcterms:modified xsi:type="dcterms:W3CDTF">2024-03-13T14:32:29Z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